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26"/>
  </p:notesMasterIdLst>
  <p:sldIdLst>
    <p:sldId id="277" r:id="rId4"/>
    <p:sldId id="256" r:id="rId5"/>
    <p:sldId id="259" r:id="rId6"/>
    <p:sldId id="278" r:id="rId7"/>
    <p:sldId id="274" r:id="rId8"/>
    <p:sldId id="263" r:id="rId9"/>
    <p:sldId id="264" r:id="rId10"/>
    <p:sldId id="289" r:id="rId11"/>
    <p:sldId id="266" r:id="rId12"/>
    <p:sldId id="273" r:id="rId13"/>
    <p:sldId id="267" r:id="rId14"/>
    <p:sldId id="279" r:id="rId15"/>
    <p:sldId id="280" r:id="rId16"/>
    <p:sldId id="268" r:id="rId17"/>
    <p:sldId id="283" r:id="rId18"/>
    <p:sldId id="287" r:id="rId19"/>
    <p:sldId id="286" r:id="rId20"/>
    <p:sldId id="275" r:id="rId21"/>
    <p:sldId id="292" r:id="rId22"/>
    <p:sldId id="291" r:id="rId23"/>
    <p:sldId id="261" r:id="rId24"/>
    <p:sldId id="272" r:id="rId25"/>
  </p:sldIdLst>
  <p:sldSz cx="10969625" cy="6170613"/>
  <p:notesSz cx="6858000" cy="9144000"/>
  <p:custDataLst>
    <p:tags r:id="rId2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FFFF"/>
    <a:srgbClr val="FF5D5D"/>
    <a:srgbClr val="C1E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81957" autoAdjust="0"/>
  </p:normalViewPr>
  <p:slideViewPr>
    <p:cSldViewPr snapToGrid="0">
      <p:cViewPr>
        <p:scale>
          <a:sx n="100" d="100"/>
          <a:sy n="100" d="100"/>
        </p:scale>
        <p:origin x="420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5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Durch</a:t>
            </a:r>
          </a:p>
          <a:p>
            <a:pPr marL="171450" indent="-171450">
              <a:buFontTx/>
              <a:buChar char="-"/>
            </a:pPr>
            <a:r>
              <a:rPr lang="de-DE" dirty="0"/>
              <a:t>Andere Untersuchungen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Eiegene</a:t>
            </a:r>
            <a:r>
              <a:rPr lang="de-DE" dirty="0"/>
              <a:t> Gedanken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YT-Videos Anschauen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85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38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756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697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Szenario einfärben</a:t>
            </a:r>
          </a:p>
          <a:p>
            <a:endParaRPr lang="de-DE" dirty="0"/>
          </a:p>
          <a:p>
            <a:r>
              <a:rPr lang="de-DE" dirty="0">
                <a:solidFill>
                  <a:srgbClr val="000000"/>
                </a:solidFill>
              </a:rPr>
              <a:t>Ziel: </a:t>
            </a:r>
          </a:p>
          <a:p>
            <a:r>
              <a:rPr lang="de-DE" dirty="0">
                <a:solidFill>
                  <a:srgbClr val="000000"/>
                </a:solidFill>
              </a:rPr>
              <a:t>Hypothesen und implementierte Modelle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Vor Allem die Lauferkennung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Versuche waren für Oktober/November geplant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46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Signale kurz erläutern: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Acc</a:t>
            </a:r>
            <a:r>
              <a:rPr lang="de-DE" dirty="0"/>
              <a:t> Signale XYZ</a:t>
            </a:r>
          </a:p>
          <a:p>
            <a:pPr marL="171450" indent="-171450">
              <a:buFontTx/>
              <a:buChar char="-"/>
            </a:pPr>
            <a:r>
              <a:rPr lang="de-DE" dirty="0"/>
              <a:t>Winkel zur Kalibrierungsposition</a:t>
            </a:r>
          </a:p>
          <a:p>
            <a:endParaRPr lang="de-DE" dirty="0"/>
          </a:p>
          <a:p>
            <a:r>
              <a:rPr lang="de-DE" dirty="0"/>
              <a:t>Aufmerksam machen:</a:t>
            </a:r>
          </a:p>
          <a:p>
            <a:r>
              <a:rPr lang="de-DE" dirty="0" err="1"/>
              <a:t>Labeling</a:t>
            </a:r>
            <a:endParaRPr lang="de-DE" dirty="0"/>
          </a:p>
          <a:p>
            <a:br>
              <a:rPr lang="de-DE" dirty="0"/>
            </a:br>
            <a:r>
              <a:rPr lang="de-DE" dirty="0"/>
              <a:t>- Auf- und Absteigen</a:t>
            </a:r>
          </a:p>
          <a:p>
            <a:r>
              <a:rPr lang="de-DE" dirty="0"/>
              <a:t>- Fahren</a:t>
            </a:r>
          </a:p>
          <a:p>
            <a:r>
              <a:rPr lang="de-DE" dirty="0"/>
              <a:t>- Stehen</a:t>
            </a:r>
          </a:p>
          <a:p>
            <a:r>
              <a:rPr lang="de-DE" dirty="0"/>
              <a:t>- Sitzen</a:t>
            </a:r>
          </a:p>
          <a:p>
            <a:r>
              <a:rPr lang="de-DE" dirty="0"/>
              <a:t>- Laufen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80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Tabelle rausnehmen oder kleiner machen. Keine Zahlen!!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Grafiken nacheinander zeigen und aufeinander aufbauen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1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Station-</a:t>
            </a:r>
            <a:r>
              <a:rPr lang="de-DE" dirty="0" err="1"/>
              <a:t>Ids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2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2" charset="0"/>
              </a:rPr>
              <a:t> | IOB/PAC2 | Darwish | 15.11.2022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Bosch.IO GmbH 2022. All rights reserved, also regarding any disposal, exploitation, reproduction, editing, distribution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02AB212-92D3-4E0B-9CA1-AD128642A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593" y="1152144"/>
            <a:ext cx="7680032" cy="2044365"/>
          </a:xfrm>
        </p:spPr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987AAC-71A6-4024-B5DD-3967DB1404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</a:t>
            </a:r>
          </a:p>
          <a:p>
            <a:r>
              <a:rPr lang="en-US" dirty="0"/>
              <a:t>15.11.2022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D59C7C-94F7-46D5-8B79-9703C34B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lIns="0" tIns="0" rIns="0" bIns="0"/>
              <a:lstStyle/>
              <a:p>
                <a:r>
                  <a:rPr lang="de-DE" dirty="0">
                    <a:solidFill>
                      <a:srgbClr val="000000"/>
                    </a:solidFill>
                  </a:rPr>
                  <a:t>Frequenzbasierete Lauferkennung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Hypothese: Pattern erkennen. </a:t>
                </a:r>
              </a:p>
              <a:p>
                <a:pPr marL="457200" lvl="1" indent="0">
                  <a:buNone/>
                </a:pPr>
                <a:r>
                  <a:rPr lang="de-DE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𝐿𝑎𝑢𝑓𝑒𝑛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=0,5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2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𝐹𝑎h𝑟𝑒𝑛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&gt;7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Modell: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Komplexeres Signal erzeugen und testen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FFT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Richtungsunabhängig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𝐴𝑐𝑐</m:t>
                        </m:r>
                      </m:e>
                      <m:sub>
                        <m: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𝑒𝑡𝑟𝑎𝑔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Modell testen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Ergebnis: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Frequenzerkennung funktioniert </a:t>
                </a:r>
                <a:endParaRPr lang="de-DE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Entscheidungsbaum</a:t>
                </a:r>
                <a:endParaRPr lang="de-DE" dirty="0">
                  <a:solidFill>
                    <a:srgbClr val="00000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730" t="-18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BCE058E-998A-4C91-9FBC-48027C2CBD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89703" l="8475" r="97966">
                        <a14:foregroundMark x1="30339" y1="63844" x2="11356" y2="37529"/>
                        <a14:foregroundMark x1="11356" y1="37529" x2="7797" y2="51716"/>
                        <a14:foregroundMark x1="7797" y1="51716" x2="30339" y2="66590"/>
                        <a14:foregroundMark x1="30339" y1="66590" x2="29831" y2="51030"/>
                        <a14:foregroundMark x1="29831" y1="51030" x2="18475" y2="39588"/>
                        <a14:foregroundMark x1="18475" y1="39588" x2="8475" y2="35011"/>
                        <a14:foregroundMark x1="8475" y1="35011" x2="8475" y2="35011"/>
                        <a14:foregroundMark x1="36993" y1="6720" x2="43051" y2="14188"/>
                        <a14:foregroundMark x1="26441" y1="13272" x2="34576" y2="20824"/>
                        <a14:foregroundMark x1="19153" y1="19222" x2="28475" y2="32265"/>
                        <a14:foregroundMark x1="10508" y1="23570" x2="22203" y2="18993"/>
                        <a14:foregroundMark x1="22203" y1="18993" x2="31695" y2="7323"/>
                        <a14:foregroundMark x1="31695" y1="7323" x2="62034" y2="27002"/>
                        <a14:foregroundMark x1="62034" y1="27002" x2="57288" y2="46911"/>
                        <a14:foregroundMark x1="57288" y1="46911" x2="43729" y2="50801"/>
                        <a14:foregroundMark x1="43729" y1="50801" x2="31017" y2="47826"/>
                        <a14:foregroundMark x1="23729" y1="71625" x2="34407" y2="81236"/>
                        <a14:foregroundMark x1="34407" y1="81236" x2="34407" y2="83524"/>
                        <a14:foregroundMark x1="22542" y1="70252" x2="36441" y2="79634"/>
                        <a14:foregroundMark x1="36441" y1="79634" x2="24746" y2="83066"/>
                        <a14:foregroundMark x1="24746" y1="83066" x2="22542" y2="71396"/>
                        <a14:foregroundMark x1="27797" y1="79863" x2="36102" y2="73455"/>
                        <a14:foregroundMark x1="32203" y1="78032" x2="46102" y2="80092"/>
                        <a14:foregroundMark x1="46102" y1="80092" x2="53729" y2="69565"/>
                        <a14:foregroundMark x1="53729" y1="69565" x2="47288" y2="51259"/>
                        <a14:foregroundMark x1="47288" y1="51259" x2="33559" y2="54920"/>
                        <a14:foregroundMark x1="33559" y1="54920" x2="31864" y2="66819"/>
                        <a14:foregroundMark x1="25085" y1="72082" x2="28305" y2="89016"/>
                        <a14:foregroundMark x1="28305" y1="89016" x2="40678" y2="83753"/>
                        <a14:foregroundMark x1="40678" y1="83753" x2="30000" y2="70709"/>
                        <a14:foregroundMark x1="30000" y1="70709" x2="23051" y2="72769"/>
                        <a14:foregroundMark x1="67797" y1="64073" x2="77966" y2="69565"/>
                        <a14:foregroundMark x1="77966" y1="69565" x2="92203" y2="69794"/>
                        <a14:foregroundMark x1="92203" y1="69794" x2="97966" y2="57895"/>
                        <a14:foregroundMark x1="97966" y1="57895" x2="76102" y2="42792"/>
                        <a14:backgroundMark x1="4068" y1="15561" x2="36102" y2="1144"/>
                        <a14:backgroundMark x1="36102" y1="1144" x2="59322" y2="6865"/>
                        <a14:backgroundMark x1="59322" y1="6865" x2="93559" y2="32494"/>
                        <a14:backgroundMark x1="93559" y1="32494" x2="95763" y2="13043"/>
                        <a14:backgroundMark x1="95763" y1="13043" x2="80000" y2="229"/>
                        <a14:backgroundMark x1="80000" y1="229" x2="3390" y2="4348"/>
                        <a14:backgroundMark x1="3390" y1="4348" x2="4237" y2="15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" r="2281" b="11608"/>
          <a:stretch/>
        </p:blipFill>
        <p:spPr>
          <a:xfrm>
            <a:off x="6156464" y="1612543"/>
            <a:ext cx="4308197" cy="29455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C4AEC9-6593-4041-B612-618B56781F10}"/>
              </a:ext>
            </a:extLst>
          </p:cNvPr>
          <p:cNvSpPr txBox="1"/>
          <p:nvPr/>
        </p:nvSpPr>
        <p:spPr>
          <a:xfrm>
            <a:off x="6156464" y="4510572"/>
            <a:ext cx="43081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4: FFT-Beispiel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2368CB8-D157-444C-8E01-B190B9564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390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Lauferkennung: Entscheidungsbaum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812396-C007-48DA-A290-C3FA1056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99F3F14A-7EA9-4B76-A19E-EE591692A58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t="984" r="9884" b="319"/>
          <a:stretch/>
        </p:blipFill>
        <p:spPr>
          <a:xfrm>
            <a:off x="2162174" y="1081087"/>
            <a:ext cx="6643689" cy="4441525"/>
          </a:xfrm>
          <a:ln>
            <a:solidFill>
              <a:srgbClr val="007BC0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4E62C2A-A713-43AE-92E2-3A5D258059E7}"/>
              </a:ext>
            </a:extLst>
          </p:cNvPr>
          <p:cNvSpPr/>
          <p:nvPr/>
        </p:nvSpPr>
        <p:spPr>
          <a:xfrm>
            <a:off x="7700184" y="14642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E78D37-F57B-44BC-9A9E-96294392F5E1}"/>
              </a:ext>
            </a:extLst>
          </p:cNvPr>
          <p:cNvSpPr/>
          <p:nvPr/>
        </p:nvSpPr>
        <p:spPr>
          <a:xfrm>
            <a:off x="7700184" y="18448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F24D0C-9E44-4EB7-AAF8-75B10AE87939}"/>
              </a:ext>
            </a:extLst>
          </p:cNvPr>
          <p:cNvSpPr/>
          <p:nvPr/>
        </p:nvSpPr>
        <p:spPr>
          <a:xfrm>
            <a:off x="7700184" y="26060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C8A89BA-5264-4A94-94A2-E45CD63ADB34}"/>
              </a:ext>
            </a:extLst>
          </p:cNvPr>
          <p:cNvSpPr/>
          <p:nvPr/>
        </p:nvSpPr>
        <p:spPr>
          <a:xfrm>
            <a:off x="7700184" y="298424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2F4C10-44DA-40C0-AE34-00C7CAA08D2C}"/>
              </a:ext>
            </a:extLst>
          </p:cNvPr>
          <p:cNvSpPr/>
          <p:nvPr/>
        </p:nvSpPr>
        <p:spPr>
          <a:xfrm>
            <a:off x="7700184" y="410915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C495790-1A58-40C0-9385-445C88DD283D}"/>
              </a:ext>
            </a:extLst>
          </p:cNvPr>
          <p:cNvSpPr/>
          <p:nvPr/>
        </p:nvSpPr>
        <p:spPr>
          <a:xfrm>
            <a:off x="7700184" y="5203329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D979BB4-9059-464D-ACDF-681F41AD0C4D}"/>
              </a:ext>
            </a:extLst>
          </p:cNvPr>
          <p:cNvSpPr/>
          <p:nvPr/>
        </p:nvSpPr>
        <p:spPr>
          <a:xfrm>
            <a:off x="7700184" y="4826071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CCDED1C-A9F7-484D-BDF9-0C8AE2684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0CBA0C4-6E08-47D6-8FB2-6373102E00E1}"/>
              </a:ext>
            </a:extLst>
          </p:cNvPr>
          <p:cNvSpPr/>
          <p:nvPr/>
        </p:nvSpPr>
        <p:spPr>
          <a:xfrm>
            <a:off x="5410200" y="1081087"/>
            <a:ext cx="3395663" cy="44415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3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D3A5A-D776-4B1C-8832-5A03545A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</a:t>
            </a:r>
            <a:r>
              <a:rPr lang="de-DE" dirty="0" err="1"/>
              <a:t>Plannung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FE6002-E22A-4B61-B5F3-3DAAA4F93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3563DE-8E7F-4CF2-B6EE-BC6C58A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739C33AF-AB5D-4D73-A98F-4AE3E782AA5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74913265"/>
              </p:ext>
            </p:extLst>
          </p:nvPr>
        </p:nvGraphicFramePr>
        <p:xfrm>
          <a:off x="480600" y="1329243"/>
          <a:ext cx="10008000" cy="396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28000">
                  <a:extLst>
                    <a:ext uri="{9D8B030D-6E8A-4147-A177-3AD203B41FA5}">
                      <a16:colId xmlns:a16="http://schemas.microsoft.com/office/drawing/2014/main" val="355644364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730825882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00700532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6362341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69836263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A5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S10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Pixel 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Huawei P30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2266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Fahrt mit verschiedener Fahrerposition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Tankrucksack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Brusttasche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76509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Auf- und Absteigen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92653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Laufen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63301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88399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1642065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0DD2E959-90C4-4EA6-8F28-66E0BC2B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2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DAC04-04F1-4DC6-BCC2-9EF2D990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Durchführung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FB64AC-B32C-4F46-B1C1-37DE36C643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5AC65-23E1-4809-8997-70F75C81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pic>
        <p:nvPicPr>
          <p:cNvPr id="8" name="2022-11-10_17h58_06">
            <a:hlinkClick r:id="" action="ppaction://media"/>
            <a:extLst>
              <a:ext uri="{FF2B5EF4-FFF2-40B4-BE49-F238E27FC236}">
                <a16:creationId xmlns:a16="http://schemas.microsoft.com/office/drawing/2014/main" id="{DC9F5543-9CF3-497B-A111-AC0C3FAD23D2}"/>
              </a:ext>
            </a:extLst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927" end="17500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75" y="1295400"/>
            <a:ext cx="10121900" cy="424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9BD8FDF-F7C9-473A-A489-E883DEB4272B}"/>
              </a:ext>
            </a:extLst>
          </p:cNvPr>
          <p:cNvSpPr/>
          <p:nvPr/>
        </p:nvSpPr>
        <p:spPr>
          <a:xfrm>
            <a:off x="4504265" y="1425600"/>
            <a:ext cx="980545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 err="1">
                <a:solidFill>
                  <a:srgbClr val="000000"/>
                </a:solidFill>
                <a:latin typeface="Bosch Office Sans"/>
              </a:rPr>
              <a:t>Acc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954C564-9811-4564-9764-ED5D1E505A46}"/>
              </a:ext>
            </a:extLst>
          </p:cNvPr>
          <p:cNvSpPr/>
          <p:nvPr/>
        </p:nvSpPr>
        <p:spPr>
          <a:xfrm>
            <a:off x="4504266" y="3686200"/>
            <a:ext cx="980546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>
                <a:solidFill>
                  <a:srgbClr val="000000"/>
                </a:solidFill>
                <a:latin typeface="Bosch Office Sans"/>
              </a:rPr>
              <a:t>Winkel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059936-66E8-46F2-A6E6-4782A5885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Verifikationsversuche – Ground </a:t>
            </a:r>
            <a:r>
              <a:rPr lang="de-DE" dirty="0" err="1"/>
              <a:t>truth</a:t>
            </a:r>
            <a:r>
              <a:rPr lang="de-DE" dirty="0"/>
              <a:t> 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E422BE-EB13-40A7-99DA-E3695C78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68C3F626-31AE-444C-AF1D-9F226424191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77846772"/>
              </p:ext>
            </p:extLst>
          </p:nvPr>
        </p:nvGraphicFramePr>
        <p:xfrm>
          <a:off x="493490" y="1755176"/>
          <a:ext cx="7894568" cy="26602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54540946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53832300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37988968"/>
                    </a:ext>
                  </a:extLst>
                </a:gridCol>
                <a:gridCol w="334568">
                  <a:extLst>
                    <a:ext uri="{9D8B030D-6E8A-4147-A177-3AD203B41FA5}">
                      <a16:colId xmlns:a16="http://schemas.microsoft.com/office/drawing/2014/main" val="381397696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3004359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8347380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890881921"/>
                    </a:ext>
                  </a:extLst>
                </a:gridCol>
              </a:tblGrid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TimeStamp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Acc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Gyro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Speed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Dri_Walk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Stand_Sit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3525405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1963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599254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405168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48763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97259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84474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1B8FE2BE-9F8F-44E8-9633-FF1D3F70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CAB47C6-9D9C-48B5-A5F0-51D4BED1C9A2}"/>
              </a:ext>
            </a:extLst>
          </p:cNvPr>
          <p:cNvGrpSpPr/>
          <p:nvPr/>
        </p:nvGrpSpPr>
        <p:grpSpPr>
          <a:xfrm>
            <a:off x="7044541" y="3506168"/>
            <a:ext cx="3142741" cy="388800"/>
            <a:chOff x="7105976" y="3414881"/>
            <a:chExt cx="3142741" cy="388800"/>
          </a:xfrm>
        </p:grpSpPr>
        <p:sp>
          <p:nvSpPr>
            <p:cNvPr id="32" name="Pfeil: nach rechts gekrümmt 31">
              <a:extLst>
                <a:ext uri="{FF2B5EF4-FFF2-40B4-BE49-F238E27FC236}">
                  <a16:creationId xmlns:a16="http://schemas.microsoft.com/office/drawing/2014/main" id="{1AAB97DB-ADD9-422A-AC07-3BD93B0EF79C}"/>
                </a:ext>
              </a:extLst>
            </p:cNvPr>
            <p:cNvSpPr/>
            <p:nvPr/>
          </p:nvSpPr>
          <p:spPr>
            <a:xfrm flipH="1">
              <a:off x="7105976" y="3414881"/>
              <a:ext cx="295094" cy="388800"/>
            </a:xfrm>
            <a:prstGeom prst="curved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827A3D-3B22-41CB-95CB-3D5E847E759E}"/>
                </a:ext>
              </a:extLst>
            </p:cNvPr>
            <p:cNvSpPr txBox="1"/>
            <p:nvPr/>
          </p:nvSpPr>
          <p:spPr>
            <a:xfrm flipH="1">
              <a:off x="9106438" y="3414881"/>
              <a:ext cx="1142279" cy="299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Absteigen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37C92F31-7597-4B75-8D0E-C49AE1B30FB6}"/>
                </a:ext>
              </a:extLst>
            </p:cNvPr>
            <p:cNvCxnSpPr>
              <a:endCxn id="33" idx="3"/>
            </p:cNvCxnSpPr>
            <p:nvPr/>
          </p:nvCxnSpPr>
          <p:spPr>
            <a:xfrm>
              <a:off x="7401070" y="3564833"/>
              <a:ext cx="170536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17DD15A-A10D-4371-B594-21171F1FE2FD}"/>
              </a:ext>
            </a:extLst>
          </p:cNvPr>
          <p:cNvGrpSpPr/>
          <p:nvPr/>
        </p:nvGrpSpPr>
        <p:grpSpPr>
          <a:xfrm>
            <a:off x="8333628" y="2696505"/>
            <a:ext cx="2230501" cy="388800"/>
            <a:chOff x="8402208" y="2696505"/>
            <a:chExt cx="2230501" cy="388800"/>
          </a:xfrm>
        </p:grpSpPr>
        <p:sp>
          <p:nvSpPr>
            <p:cNvPr id="25" name="Pfeil: nach links gekrümmt 24">
              <a:extLst>
                <a:ext uri="{FF2B5EF4-FFF2-40B4-BE49-F238E27FC236}">
                  <a16:creationId xmlns:a16="http://schemas.microsoft.com/office/drawing/2014/main" id="{AF681400-C056-403A-9A21-56A02F9A63F6}"/>
                </a:ext>
              </a:extLst>
            </p:cNvPr>
            <p:cNvSpPr/>
            <p:nvPr/>
          </p:nvSpPr>
          <p:spPr>
            <a:xfrm>
              <a:off x="8402208" y="2696505"/>
              <a:ext cx="282284" cy="388800"/>
            </a:xfrm>
            <a:prstGeom prst="curvedLeftArrow">
              <a:avLst/>
            </a:prstGeom>
            <a:solidFill>
              <a:schemeClr val="accent3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16F4991-011D-4A6C-BF11-379A06584A92}"/>
                </a:ext>
              </a:extLst>
            </p:cNvPr>
            <p:cNvSpPr txBox="1"/>
            <p:nvPr/>
          </p:nvSpPr>
          <p:spPr>
            <a:xfrm>
              <a:off x="8976049" y="2746730"/>
              <a:ext cx="1656660" cy="285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Winkeländerung</a:t>
              </a: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E08D089-AFE0-4D6C-9F48-F06864492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4492" y="2889526"/>
              <a:ext cx="291557" cy="137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37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3622486-8EE0-4A75-9B1F-F2B291CD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Lauferkennung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D720A6C-3569-4AEE-82CB-8C091EB72A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DF6302-8B74-498E-A67B-0F1EC710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B437CB3-632A-4C2A-8CB1-AEFFE62276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78" y="1124014"/>
            <a:ext cx="6603682" cy="4584572"/>
          </a:xfr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DD97C3A-4483-4BEC-8617-36F9C74D9FBA}"/>
              </a:ext>
            </a:extLst>
          </p:cNvPr>
          <p:cNvSpPr/>
          <p:nvPr/>
        </p:nvSpPr>
        <p:spPr>
          <a:xfrm>
            <a:off x="2182178" y="2419074"/>
            <a:ext cx="7640002" cy="324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C0C31A-328B-4C0D-A313-2F784A317337}"/>
              </a:ext>
            </a:extLst>
          </p:cNvPr>
          <p:cNvSpPr/>
          <p:nvPr/>
        </p:nvSpPr>
        <p:spPr>
          <a:xfrm>
            <a:off x="2182178" y="3459479"/>
            <a:ext cx="7342822" cy="221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C528264-9BE6-4B06-919A-3EE263B776C7}"/>
              </a:ext>
            </a:extLst>
          </p:cNvPr>
          <p:cNvSpPr/>
          <p:nvPr/>
        </p:nvSpPr>
        <p:spPr>
          <a:xfrm>
            <a:off x="2182178" y="4465319"/>
            <a:ext cx="6999922" cy="119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78C31B-0DF6-44CA-8F5C-03CAD6B6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1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1BC2D6-46F8-46FA-A3FA-DE85E04BC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ED5DD3-786A-498A-BE2D-32A5E20E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Anhalten (Fuß runtersetzen)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939BCF5-3057-4EA5-A693-DDBFEB781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30542" b="9553"/>
          <a:stretch/>
        </p:blipFill>
        <p:spPr>
          <a:xfrm>
            <a:off x="1573822" y="1427456"/>
            <a:ext cx="3356349" cy="3166867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E8D8108-86E2-42E2-99B3-2555680329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67" b="20939"/>
          <a:stretch/>
        </p:blipFill>
        <p:spPr>
          <a:xfrm>
            <a:off x="5800648" y="1387118"/>
            <a:ext cx="3356348" cy="316686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B1A6CF-E479-4F59-A757-9DD7FAC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133970B-A7E4-42B8-AFA1-450EDEAD17B6}"/>
              </a:ext>
            </a:extLst>
          </p:cNvPr>
          <p:cNvGrpSpPr/>
          <p:nvPr/>
        </p:nvGrpSpPr>
        <p:grpSpPr>
          <a:xfrm>
            <a:off x="1846385" y="2340463"/>
            <a:ext cx="2435469" cy="1573823"/>
            <a:chOff x="1212850" y="2822575"/>
            <a:chExt cx="1879600" cy="116363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FF3A0266-71B3-45D0-B70E-C227D19DC81C}"/>
                </a:ext>
              </a:extLst>
            </p:cNvPr>
            <p:cNvCxnSpPr/>
            <p:nvPr/>
          </p:nvCxnSpPr>
          <p:spPr>
            <a:xfrm flipV="1">
              <a:off x="1212850" y="3733800"/>
              <a:ext cx="1879600" cy="15875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BE03CF5A-23A4-4A65-A5F7-6BD70465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8850" y="2822575"/>
              <a:ext cx="708025" cy="9906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Bogen 25">
              <a:extLst>
                <a:ext uri="{FF2B5EF4-FFF2-40B4-BE49-F238E27FC236}">
                  <a16:creationId xmlns:a16="http://schemas.microsoft.com/office/drawing/2014/main" id="{B86DC6FB-DE88-486A-A286-55ED09BFC7EC}"/>
                </a:ext>
              </a:extLst>
            </p:cNvPr>
            <p:cNvSpPr/>
            <p:nvPr/>
          </p:nvSpPr>
          <p:spPr>
            <a:xfrm>
              <a:off x="2274095" y="3571875"/>
              <a:ext cx="259556" cy="414338"/>
            </a:xfrm>
            <a:prstGeom prst="arc">
              <a:avLst>
                <a:gd name="adj1" fmla="val 16200000"/>
                <a:gd name="adj2" fmla="val 21566796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03CF009-DF08-40AB-90DF-D73E1E396DF6}"/>
              </a:ext>
            </a:extLst>
          </p:cNvPr>
          <p:cNvGrpSpPr/>
          <p:nvPr/>
        </p:nvGrpSpPr>
        <p:grpSpPr>
          <a:xfrm>
            <a:off x="5934808" y="2690447"/>
            <a:ext cx="2795954" cy="562707"/>
            <a:chOff x="5916760" y="3127375"/>
            <a:chExt cx="1809827" cy="369809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8DD4192-39BA-42D0-B894-F5216AF9E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3127375"/>
              <a:ext cx="1657350" cy="2762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CD531022-D528-42BB-900B-2FD53ABC9218}"/>
                </a:ext>
              </a:extLst>
            </p:cNvPr>
            <p:cNvCxnSpPr/>
            <p:nvPr/>
          </p:nvCxnSpPr>
          <p:spPr>
            <a:xfrm flipH="1">
              <a:off x="5916760" y="3403600"/>
              <a:ext cx="1809827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Bogen 26">
              <a:extLst>
                <a:ext uri="{FF2B5EF4-FFF2-40B4-BE49-F238E27FC236}">
                  <a16:creationId xmlns:a16="http://schemas.microsoft.com/office/drawing/2014/main" id="{67FA470E-7507-4B58-B4D2-DB57AECC213E}"/>
                </a:ext>
              </a:extLst>
            </p:cNvPr>
            <p:cNvSpPr/>
            <p:nvPr/>
          </p:nvSpPr>
          <p:spPr>
            <a:xfrm>
              <a:off x="6200562" y="3293984"/>
              <a:ext cx="89605" cy="203200"/>
            </a:xfrm>
            <a:prstGeom prst="arc">
              <a:avLst>
                <a:gd name="adj1" fmla="val 18566389"/>
                <a:gd name="adj2" fmla="val 0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9F38670-672D-4A7A-9881-75B5E8FEA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5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18313-AD34-4533-9E51-00D26A67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(Ergebnisse)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0CEF4A-E3C5-45C7-84B5-E4C8BEDA23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5F0EF9-BF26-4713-8A83-2B720A27D0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Mehrere Szenarien betrachtet</a:t>
            </a:r>
          </a:p>
          <a:p>
            <a:pPr lvl="1"/>
            <a:r>
              <a:rPr lang="de-DE" dirty="0"/>
              <a:t>Laufen</a:t>
            </a:r>
          </a:p>
          <a:p>
            <a:pPr lvl="1"/>
            <a:r>
              <a:rPr lang="de-DE" dirty="0"/>
              <a:t>Anhalten</a:t>
            </a:r>
          </a:p>
          <a:p>
            <a:pPr lvl="1"/>
            <a:r>
              <a:rPr lang="de-DE" dirty="0"/>
              <a:t>Verschiedene Fahrerposition</a:t>
            </a:r>
          </a:p>
          <a:p>
            <a:pPr lvl="1"/>
            <a:r>
              <a:rPr lang="de-DE" dirty="0"/>
              <a:t>Auf- und Absteigen</a:t>
            </a:r>
          </a:p>
          <a:p>
            <a:r>
              <a:rPr lang="de-DE" dirty="0"/>
              <a:t>Lauferkennung </a:t>
            </a:r>
          </a:p>
          <a:p>
            <a:pPr lvl="1"/>
            <a:r>
              <a:rPr lang="de-DE" dirty="0"/>
              <a:t>Echtzeit (Delay von ca. 2 Sekunden)</a:t>
            </a:r>
          </a:p>
          <a:p>
            <a:pPr lvl="1"/>
            <a:r>
              <a:rPr lang="de-DE" dirty="0"/>
              <a:t>Große Übereinstimmung mit der </a:t>
            </a:r>
            <a:r>
              <a:rPr lang="de-DE" dirty="0" err="1"/>
              <a:t>GroundTruth</a:t>
            </a:r>
            <a:endParaRPr lang="de-DE" dirty="0"/>
          </a:p>
          <a:p>
            <a:pPr lvl="1"/>
            <a:r>
              <a:rPr lang="de-DE" dirty="0"/>
              <a:t>Besser als Google Aktivitätserkennung</a:t>
            </a:r>
          </a:p>
          <a:p>
            <a:r>
              <a:rPr lang="de-DE" dirty="0"/>
              <a:t>Qualitative Auswertung und keine Quantitative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D642C5-F31A-4022-882F-196FE073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D9E399-CCDD-4277-BD55-60E7035E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E3133C-2382-4505-B064-2954525B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C315D0-048C-4A2A-8087-6CAA40C0E24D}"/>
              </a:ext>
            </a:extLst>
          </p:cNvPr>
          <p:cNvSpPr txBox="1"/>
          <p:nvPr/>
        </p:nvSpPr>
        <p:spPr>
          <a:xfrm>
            <a:off x="3459924" y="2654419"/>
            <a:ext cx="404977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000" b="1" dirty="0">
                <a:latin typeface="+mj-lt"/>
              </a:rPr>
              <a:t>Vielen Dank!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FFCF20-5701-4DF2-8327-C44EC084F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90882D-7474-4356-87DD-ABBA561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7DB171-0F1D-4DC0-8C00-23AB75C0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1656556"/>
            <a:ext cx="381000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9960253"/>
      </p:ext>
    </p:extLst>
  </p:cSld>
  <p:clrMapOvr>
    <a:masterClrMapping/>
  </p:clrMapOvr>
  <p:transition spd="med"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1978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50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Statistik und Fakten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DDD43E-9741-40CA-B732-EDE5EE742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" r="391"/>
          <a:stretch/>
        </p:blipFill>
        <p:spPr>
          <a:xfrm>
            <a:off x="694592" y="1714500"/>
            <a:ext cx="4343400" cy="3121269"/>
          </a:xfrm>
          <a:ln>
            <a:solidFill>
              <a:schemeClr val="accent2"/>
            </a:solidFill>
          </a:ln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B855D6C-DA61-4FF5-A0A4-D2F8341CA0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5931634" y="1714500"/>
            <a:ext cx="4343400" cy="3121269"/>
          </a:xfrm>
          <a:ln>
            <a:solidFill>
              <a:schemeClr val="accent2"/>
            </a:solidFill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237D7A-2135-4570-8519-86BA003D8FE3}"/>
              </a:ext>
            </a:extLst>
          </p:cNvPr>
          <p:cNvSpPr txBox="1"/>
          <p:nvPr/>
        </p:nvSpPr>
        <p:spPr>
          <a:xfrm>
            <a:off x="694592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1: Geschwindigkeitsüberschreitungen nach PKW- und Motorradfahrern an bestimmten Messstationen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7578E-BF0C-4B50-ADF6-8A13F48A4336}"/>
              </a:ext>
            </a:extLst>
          </p:cNvPr>
          <p:cNvSpPr txBox="1"/>
          <p:nvPr/>
        </p:nvSpPr>
        <p:spPr>
          <a:xfrm>
            <a:off x="5931634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2: Unfallschwere über Geschwindigkeit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54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FF3B088D-B0F8-4C35-B323-B4FF0EB70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DB2ED2-DEC2-438A-8CEA-85B24F86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07B7D3-245C-4B71-AB37-14FFA1E4C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Tiefer betrachtete Szenarien</a:t>
            </a:r>
          </a:p>
          <a:p>
            <a:pPr lvl="1"/>
            <a:r>
              <a:rPr lang="de-DE" dirty="0"/>
              <a:t>Lauferkennung</a:t>
            </a:r>
          </a:p>
          <a:p>
            <a:pPr lvl="2"/>
            <a:r>
              <a:rPr lang="de-DE" dirty="0"/>
              <a:t>Im Pocket-Mode wahrscheinlicher Mit dem Handy an sich Laufen </a:t>
            </a:r>
            <a:r>
              <a:rPr lang="de-DE" dirty="0">
                <a:sym typeface="Wingdings" panose="05000000000000000000" pitchFamily="2" charset="2"/>
              </a:rPr>
              <a:t> Falsche Alarmauslösung</a:t>
            </a:r>
          </a:p>
          <a:p>
            <a:pPr lvl="1"/>
            <a:r>
              <a:rPr lang="de-DE" dirty="0"/>
              <a:t>Ab- und Aufsteigen: </a:t>
            </a:r>
          </a:p>
          <a:p>
            <a:pPr lvl="2"/>
            <a:r>
              <a:rPr lang="de-DE" dirty="0"/>
              <a:t>Bein hochheben und nach hinten strecken</a:t>
            </a:r>
          </a:p>
          <a:p>
            <a:pPr lvl="2"/>
            <a:r>
              <a:rPr lang="de-DE" dirty="0"/>
              <a:t>Große Winkeländerung – 2 Ebenen (XY, YZ)</a:t>
            </a:r>
          </a:p>
          <a:p>
            <a:pPr lvl="1"/>
            <a:r>
              <a:rPr lang="de-DE" dirty="0"/>
              <a:t>Anhalten: (Fuß runtersetzen)</a:t>
            </a:r>
          </a:p>
          <a:p>
            <a:pPr lvl="2"/>
            <a:r>
              <a:rPr lang="de-DE" dirty="0"/>
              <a:t>Pause, Tanken, …usw.</a:t>
            </a:r>
          </a:p>
          <a:p>
            <a:pPr lvl="2"/>
            <a:r>
              <a:rPr lang="de-DE" dirty="0"/>
              <a:t>Winkeländerung</a:t>
            </a:r>
          </a:p>
          <a:p>
            <a:pPr lvl="2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AD31947-4FB0-4E8B-AD47-D8406E3CC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r="8713"/>
          <a:stretch/>
        </p:blipFill>
        <p:spPr>
          <a:xfrm>
            <a:off x="6268915" y="1702712"/>
            <a:ext cx="4070839" cy="2765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32FB7-DE4D-46CB-8A7B-68ECF5D6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4B19D5-35FB-4A96-BBEF-5F307339202B}"/>
              </a:ext>
            </a:extLst>
          </p:cNvPr>
          <p:cNvSpPr txBox="1"/>
          <p:nvPr/>
        </p:nvSpPr>
        <p:spPr>
          <a:xfrm>
            <a:off x="9123607" y="4467900"/>
            <a:ext cx="12161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motorradonline.de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7F4506-90E9-467D-8ED6-C3C8685AB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9081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4647D4-361E-49E9-8C07-F2296274EDAF}"/>
              </a:ext>
            </a:extLst>
          </p:cNvPr>
          <p:cNvSpPr txBox="1"/>
          <p:nvPr/>
        </p:nvSpPr>
        <p:spPr>
          <a:xfrm>
            <a:off x="205232" y="1296000"/>
            <a:ext cx="10450800" cy="41688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Einleitung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Statistik und Fakten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Aktueller Unfallerkennungsalgorithmus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Pocket-Mode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Masterthesis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Use- und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EdgeCases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Lauferkennung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Verifikationsversuche: Planung und Durchführung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sz="1600" dirty="0">
                <a:solidFill>
                  <a:srgbClr val="000000"/>
                </a:solidFill>
                <a:latin typeface="+mn-lt"/>
              </a:rPr>
              <a:t>Ergebnisse und Diskussion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sz="1600" dirty="0">
                <a:solidFill>
                  <a:srgbClr val="000000"/>
                </a:solidFill>
                <a:latin typeface="+mn-lt"/>
              </a:rPr>
              <a:t>Zusammenfassung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04085-3982-41A4-AA2B-45D9E7D75EA5}"/>
              </a:ext>
            </a:extLst>
          </p:cNvPr>
          <p:cNvSpPr txBox="1"/>
          <p:nvPr/>
        </p:nvSpPr>
        <p:spPr>
          <a:xfrm>
            <a:off x="205232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FED80F-12C9-45D2-8F91-15A7A5A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E53AE7-21D7-4112-A3A2-F5AABEDB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84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20739D4-05DB-40C4-9D96-E72975676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DE 3,8 Millionen Motorräder – 2012</a:t>
            </a:r>
          </a:p>
          <a:p>
            <a:pPr lvl="1"/>
            <a:r>
              <a:rPr lang="de-DE" dirty="0"/>
              <a:t>7,26% aller zugelassener Kraftfahrzeuge</a:t>
            </a:r>
          </a:p>
          <a:p>
            <a:endParaRPr lang="de-DE" dirty="0"/>
          </a:p>
          <a:p>
            <a:r>
              <a:rPr lang="de-DE" dirty="0"/>
              <a:t>Motorradfahrer besonders gefährdet</a:t>
            </a:r>
          </a:p>
          <a:p>
            <a:r>
              <a:rPr lang="de-DE" dirty="0"/>
              <a:t>In USA Motorradfahrer-Tote 27-Mal als PKW-Fahrer – 2018</a:t>
            </a:r>
          </a:p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549561B-A75C-4C24-B955-8DA9E69CB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0" b="94800" l="5000" r="94600">
                        <a14:foregroundMark x1="7100" y1="29700" x2="13100" y2="20700"/>
                        <a14:foregroundMark x1="43200" y1="87900" x2="59000" y2="94400"/>
                        <a14:foregroundMark x1="59000" y1="94400" x2="42400" y2="86900"/>
                        <a14:foregroundMark x1="68100" y1="94800" x2="54200" y2="89800"/>
                        <a14:foregroundMark x1="33600" y1="93800" x2="40600" y2="85500"/>
                        <a14:foregroundMark x1="26200" y1="36800" x2="27100" y2="36300"/>
                        <a14:foregroundMark x1="33700" y1="34500" x2="33700" y2="34500"/>
                        <a14:foregroundMark x1="33500" y1="9400" x2="33500" y2="9400"/>
                        <a14:foregroundMark x1="30900" y1="4200" x2="30900" y2="4200"/>
                        <a14:foregroundMark x1="94600" y1="51800" x2="94600" y2="51800"/>
                        <a14:foregroundMark x1="5600" y1="16200" x2="5600" y2="16200"/>
                        <a14:foregroundMark x1="5000" y1="22500" x2="5000" y2="22500"/>
                        <a14:foregroundMark x1="5200" y1="14800" x2="5200" y2="14800"/>
                        <a14:foregroundMark x1="29000" y1="22000" x2="29000" y2="22000"/>
                        <a14:foregroundMark x1="27600" y1="20800" x2="27600" y2="20800"/>
                        <a14:foregroundMark x1="24100" y1="18700" x2="24100" y2="18700"/>
                        <a14:foregroundMark x1="17400" y1="17200" x2="17400" y2="17200"/>
                        <a14:foregroundMark x1="87500" y1="52000" x2="87500" y2="52000"/>
                        <a14:foregroundMark x1="89000" y1="53800" x2="89000" y2="53800"/>
                        <a14:foregroundMark x1="89600" y1="53400" x2="86200" y2="50200"/>
                        <a14:foregroundMark x1="86100" y1="48300" x2="88200" y2="5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"/>
          <a:stretch/>
        </p:blipFill>
        <p:spPr>
          <a:xfrm>
            <a:off x="6977447" y="1561306"/>
            <a:ext cx="2947731" cy="3048000"/>
          </a:xfr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D877C218-7572-47C7-8EF4-CFC6F5A3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und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BD39FD-E0F7-4E76-AB68-08B6B2941C77}"/>
              </a:ext>
            </a:extLst>
          </p:cNvPr>
          <p:cNvSpPr txBox="1"/>
          <p:nvPr/>
        </p:nvSpPr>
        <p:spPr>
          <a:xfrm>
            <a:off x="9036909" y="4609306"/>
            <a:ext cx="888270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stock.adobe.com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78A1B53-EE16-4201-9A99-D211C5B45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25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Unfallerkennungsalgorithmus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C0E9B1-E6D2-41B7-BE36-116C4CE8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F55F89D-5646-4A8E-9F27-8177B24CC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3 Features:</a:t>
            </a: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Collision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GroundHit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TipOver</a:t>
            </a:r>
            <a:endParaRPr lang="de-DE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Anzahl der Nutzer Q4/2021: ca. 1190</a:t>
            </a:r>
          </a:p>
          <a:p>
            <a:r>
              <a:rPr lang="de-DE" dirty="0">
                <a:solidFill>
                  <a:srgbClr val="000000"/>
                </a:solidFill>
              </a:rPr>
              <a:t>Anzahl der Motorräder 2021: 4,6 Millionen</a:t>
            </a:r>
          </a:p>
          <a:p>
            <a:endParaRPr lang="de-DE" dirty="0"/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9B9DC6F2-4645-4B7D-8118-8C7EBE298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27" y="1295400"/>
            <a:ext cx="3235271" cy="424180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E36DFD-F78B-405E-8BB5-9C4AC8BDC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31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Nutzerumfrage: Q4/2021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3DF447A-9809-4680-8CFB-58B99B1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487EBB6-5AE7-4AEB-9F2C-11F617B81197}"/>
              </a:ext>
            </a:extLst>
          </p:cNvPr>
          <p:cNvSpPr txBox="1"/>
          <p:nvPr/>
        </p:nvSpPr>
        <p:spPr>
          <a:xfrm>
            <a:off x="9262552" y="5335025"/>
            <a:ext cx="1097238" cy="1875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Spiegel-Institute.de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B28CEA-0380-4E51-B605-FACB230EC0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/>
          <a:stretch/>
        </p:blipFill>
        <p:spPr>
          <a:xfrm>
            <a:off x="609835" y="1285589"/>
            <a:ext cx="9750383" cy="4049436"/>
          </a:xfrm>
        </p:spPr>
      </p:pic>
      <p:sp>
        <p:nvSpPr>
          <p:cNvPr id="3" name="Gewitterblitz 2">
            <a:extLst>
              <a:ext uri="{FF2B5EF4-FFF2-40B4-BE49-F238E27FC236}">
                <a16:creationId xmlns:a16="http://schemas.microsoft.com/office/drawing/2014/main" id="{82150172-A099-47E2-912A-A7A391E9F69D}"/>
              </a:ext>
            </a:extLst>
          </p:cNvPr>
          <p:cNvSpPr/>
          <p:nvPr/>
        </p:nvSpPr>
        <p:spPr>
          <a:xfrm flipH="1">
            <a:off x="8089053" y="171365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Gewitterblitz 8">
            <a:extLst>
              <a:ext uri="{FF2B5EF4-FFF2-40B4-BE49-F238E27FC236}">
                <a16:creationId xmlns:a16="http://schemas.microsoft.com/office/drawing/2014/main" id="{3787BE2A-577E-4E78-95E0-924B703F8353}"/>
              </a:ext>
            </a:extLst>
          </p:cNvPr>
          <p:cNvSpPr/>
          <p:nvPr/>
        </p:nvSpPr>
        <p:spPr>
          <a:xfrm flipH="1">
            <a:off x="6628553" y="431207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96A0B0-AA3C-419F-B147-9C222278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1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Erste Schritte der Entwicklung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DE21CD-FC13-421E-9350-7D43B1B1DD5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32" y="1296000"/>
            <a:ext cx="10450799" cy="4168801"/>
          </a:xfrm>
        </p:spPr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Proof </a:t>
            </a:r>
            <a:r>
              <a:rPr lang="de-DE" dirty="0" err="1">
                <a:solidFill>
                  <a:srgbClr val="000000"/>
                </a:solidFill>
              </a:rPr>
              <a:t>of</a:t>
            </a:r>
            <a:r>
              <a:rPr lang="de-DE" dirty="0">
                <a:solidFill>
                  <a:srgbClr val="000000"/>
                </a:solidFill>
              </a:rPr>
              <a:t> Concept: </a:t>
            </a:r>
          </a:p>
          <a:p>
            <a:pPr marL="457200" lvl="1" indent="0">
              <a:buNone/>
            </a:pPr>
            <a:r>
              <a:rPr lang="de-DE" dirty="0">
                <a:solidFill>
                  <a:srgbClr val="000000"/>
                </a:solidFill>
              </a:rPr>
              <a:t>Kann der bisherige Crash-Algorithmus kann für den </a:t>
            </a:r>
            <a:r>
              <a:rPr lang="de-DE" dirty="0" err="1">
                <a:solidFill>
                  <a:srgbClr val="000000"/>
                </a:solidFill>
              </a:rPr>
              <a:t>Pocketmode</a:t>
            </a:r>
            <a:r>
              <a:rPr lang="de-DE" dirty="0">
                <a:solidFill>
                  <a:srgbClr val="000000"/>
                </a:solidFill>
              </a:rPr>
              <a:t> prinzipiell verwendet werden?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Was sind die Unterschiede zwischen den Befestigungs- bzw. Transportpositionen (Lenkerhalterung, Tankrucksack, Jackentasche, …)?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3F094E7-B171-4A01-AB39-2E92F33C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C6AD15-6BF8-402A-BF04-7B59F24D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93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698DE-4E29-43B8-9C50-815AC60C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7DD62D-0C2C-4F51-B550-FE6391B3DE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D9EEDF-66A1-47EB-A353-856C7C39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D515FD1-0CFC-41C3-B05F-1DF64C19DCB0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29198180"/>
              </p:ext>
            </p:extLst>
          </p:nvPr>
        </p:nvGraphicFramePr>
        <p:xfrm>
          <a:off x="1670208" y="1110316"/>
          <a:ext cx="7629208" cy="432134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3814604">
                  <a:extLst>
                    <a:ext uri="{9D8B030D-6E8A-4147-A177-3AD203B41FA5}">
                      <a16:colId xmlns:a16="http://schemas.microsoft.com/office/drawing/2014/main" val="2970019339"/>
                    </a:ext>
                  </a:extLst>
                </a:gridCol>
                <a:gridCol w="3814604">
                  <a:extLst>
                    <a:ext uri="{9D8B030D-6E8A-4147-A177-3AD203B41FA5}">
                      <a16:colId xmlns:a16="http://schemas.microsoft.com/office/drawing/2014/main" val="3349090975"/>
                    </a:ext>
                  </a:extLst>
                </a:gridCol>
              </a:tblGrid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Mögliche Gegenmaßnahmen</a:t>
                      </a:r>
                      <a:endParaRPr lang="de-DE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695523"/>
                  </a:ext>
                </a:extLst>
              </a:tr>
              <a:tr h="72022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Oberkörper bewegen (Lehnen, umdrehen…usw.)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137651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Normales Fahren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653517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Motorrad abstellen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197307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Laufen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Lauferkennung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481196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Hand nehmen/nutzen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Phone-lifting-Funktion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7674259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Tasche rutscht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800" u="none" strike="noStrike" dirty="0">
                          <a:effectLst/>
                        </a:rPr>
                        <a:t>Angemessene Nachkalibrierung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Bosch Office Sans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44834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Ab- und Aufsteigen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582411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Auf dem Motorrad (Fußraste) stehen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1508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303598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2394726"/>
                  </a:ext>
                </a:extLst>
              </a:tr>
            </a:tbl>
          </a:graphicData>
        </a:graphic>
      </p:graphicFrame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51D143E-9954-4C73-A1CD-1033B5C7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6330"/>
              </p:ext>
            </p:extLst>
          </p:nvPr>
        </p:nvGraphicFramePr>
        <p:xfrm>
          <a:off x="493490" y="4654413"/>
          <a:ext cx="456564" cy="777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6564">
                  <a:extLst>
                    <a:ext uri="{9D8B030D-6E8A-4147-A177-3AD203B41FA5}">
                      <a16:colId xmlns:a16="http://schemas.microsoft.com/office/drawing/2014/main" val="808306995"/>
                    </a:ext>
                  </a:extLst>
                </a:gridCol>
              </a:tblGrid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62089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9204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47423"/>
                  </a:ext>
                </a:extLst>
              </a:tr>
            </a:tbl>
          </a:graphicData>
        </a:graphic>
      </p:graphicFrame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C02F99D6-03A2-46A0-B3EE-7739FDBD2619}"/>
              </a:ext>
            </a:extLst>
          </p:cNvPr>
          <p:cNvSpPr/>
          <p:nvPr/>
        </p:nvSpPr>
        <p:spPr>
          <a:xfrm>
            <a:off x="1266666" y="2993483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346F1CB5-E04B-46EA-AF06-0E8CCB7A2CAF}"/>
              </a:ext>
            </a:extLst>
          </p:cNvPr>
          <p:cNvSpPr/>
          <p:nvPr/>
        </p:nvSpPr>
        <p:spPr>
          <a:xfrm>
            <a:off x="1266668" y="4796080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28BC1F4-713B-477D-AD8E-6729D3082A9F}"/>
              </a:ext>
            </a:extLst>
          </p:cNvPr>
          <p:cNvSpPr/>
          <p:nvPr/>
        </p:nvSpPr>
        <p:spPr>
          <a:xfrm>
            <a:off x="1266667" y="4095055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6AADC14-184F-4A76-9028-E55DF135190F}"/>
              </a:ext>
            </a:extLst>
          </p:cNvPr>
          <p:cNvSpPr/>
          <p:nvPr/>
        </p:nvSpPr>
        <p:spPr>
          <a:xfrm>
            <a:off x="1266669" y="4470768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899AC23-C4CC-4FB0-9015-24A381941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BB2F14-FF7A-4B8F-8A2A-A5FE5E989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Spitzenzähler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Laufen: Bis zu zwei Schritte pro Sekunde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Hypothese: Jede Spitze aufzählen und Mittelwert bilden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Modell: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implementieren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Sinuskurve generieren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Ergebnis: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Rauschen und Störungen nicht erkennbar </a:t>
            </a: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0000"/>
                </a:solidFill>
              </a:rPr>
              <a:t>Keine kräftige Aussage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2FE2C4BF-57A5-43CF-9711-68464BCDFD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" t="5959" r="7462"/>
          <a:stretch/>
        </p:blipFill>
        <p:spPr>
          <a:xfrm>
            <a:off x="5484600" y="1722356"/>
            <a:ext cx="4914900" cy="2725899"/>
          </a:xfrm>
          <a:ln>
            <a:solidFill>
              <a:schemeClr val="accent1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2876FEF-2A3E-4EBC-BDA7-02F5A4AC3BBF}"/>
              </a:ext>
            </a:extLst>
          </p:cNvPr>
          <p:cNvSpPr txBox="1"/>
          <p:nvPr/>
        </p:nvSpPr>
        <p:spPr>
          <a:xfrm>
            <a:off x="5484601" y="4467900"/>
            <a:ext cx="4855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3: Beschleunigungssignal - Laufmuster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12949E-8A22-40F0-8101-703BD0674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799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TEMPLATEVERSION" val="2.0"/>
  <p:tag name="MLLANGUAGE" val="deu"/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SAXMLCOMPANYNAME" val="bosch"/>
  <p:tag name="SAXMLTEMPLATE" val="presentation_169"/>
  <p:tag name="SAXCONVERTED" val="2"/>
  <p:tag name="SAXCONVERSION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Blau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07BC0"/>
    </a:accent1>
    <a:accent2>
      <a:srgbClr val="004975"/>
    </a:accent2>
    <a:accent3>
      <a:srgbClr val="007BC0"/>
    </a:accent3>
    <a:accent4>
      <a:srgbClr val="004975"/>
    </a:accent4>
    <a:accent5>
      <a:srgbClr val="007BC0"/>
    </a:accent5>
    <a:accent6>
      <a:srgbClr val="004975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IOB/PAC2 | Darwish</OrgInhalt>
      <Wert>IOB/PAC2 | Darwish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Bosch.IO GmbH 2022. All rights reserved, also regarding any disposal, exploitation, reproduction, editing, distribution as well as in the event of applications for industrial property rights.</OrgInhalt>
      <Wert>© Bosch.IO GmbH 2022. All rights reserved, also regarding any disposal, exploitation, reproduction, editing, distribution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10.10.2022</OrgInhalt>
      <Wert>15.11.2022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B4578F31-4007-4E1E-BDCF-C1D404922F93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684</Words>
  <Application>Microsoft Office PowerPoint</Application>
  <PresentationFormat>Benutzerdefiniert</PresentationFormat>
  <Paragraphs>274</Paragraphs>
  <Slides>22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Bosch Office Sans</vt:lpstr>
      <vt:lpstr>Calibri</vt:lpstr>
      <vt:lpstr>Cambria Math</vt:lpstr>
      <vt:lpstr>Symbol</vt:lpstr>
      <vt:lpstr>Wingdings</vt:lpstr>
      <vt:lpstr>Bosch 2022</vt:lpstr>
      <vt:lpstr>Spezialisierung einer Unfallerkennung am Zweirad mittels Smartphone auf Unabhängigkeit der Trageposition</vt:lpstr>
      <vt:lpstr>Spezialisierung einer Unfallerkennung am Zweirad mittels Smartphone auf Unabhängigkeit der Trageposition</vt:lpstr>
      <vt:lpstr>PowerPoint-Präsentation</vt:lpstr>
      <vt:lpstr>Statistik und Fakten</vt:lpstr>
      <vt:lpstr>Unfallerkennungsalgorithmus</vt:lpstr>
      <vt:lpstr>Nutzerumfrage: Q4/2021</vt:lpstr>
      <vt:lpstr>Erste Schritte der Entwicklung</vt:lpstr>
      <vt:lpstr>Use- und Edgecases</vt:lpstr>
      <vt:lpstr>Lauferkennung</vt:lpstr>
      <vt:lpstr>Lauferkennung</vt:lpstr>
      <vt:lpstr>Lauferkennung: Entscheidungsbaum</vt:lpstr>
      <vt:lpstr>Verifikationsversuche – Plannung </vt:lpstr>
      <vt:lpstr>Verifikationsversuche – Durchführung</vt:lpstr>
      <vt:lpstr>Verifikationsversuche – Ground truth </vt:lpstr>
      <vt:lpstr>Ergebnisse – Lauferkennung </vt:lpstr>
      <vt:lpstr>Ergebnisse – Anhalten (Fuß runtersetzen)</vt:lpstr>
      <vt:lpstr>Zusammenfassung (Ergebnisse)</vt:lpstr>
      <vt:lpstr>PowerPoint-Präsentation</vt:lpstr>
      <vt:lpstr>PowerPoint-Präsentation</vt:lpstr>
      <vt:lpstr>Spezialisierung einer Unfallerkennung am Zweirad mittels Smartphone auf Unabhängigkeit der Trageposition</vt:lpstr>
      <vt:lpstr>Statistik und Fakten</vt:lpstr>
      <vt:lpstr>Use- und Edgecases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Darwish Oays (IOB/PAC2)</dc:creator>
  <cp:lastModifiedBy>Darwish Oays (IOB/PAC2)</cp:lastModifiedBy>
  <cp:revision>144</cp:revision>
  <dcterms:created xsi:type="dcterms:W3CDTF">2018-01-19T09:06:36Z</dcterms:created>
  <dcterms:modified xsi:type="dcterms:W3CDTF">2022-11-14T18:11:33Z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